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375" r:id="rId2"/>
    <p:sldId id="260" r:id="rId3"/>
    <p:sldId id="376" r:id="rId4"/>
    <p:sldId id="379" r:id="rId5"/>
    <p:sldId id="380" r:id="rId6"/>
    <p:sldId id="377" r:id="rId7"/>
    <p:sldId id="378" r:id="rId8"/>
    <p:sldId id="418" r:id="rId9"/>
    <p:sldId id="381" r:id="rId10"/>
    <p:sldId id="382" r:id="rId11"/>
    <p:sldId id="386" r:id="rId12"/>
    <p:sldId id="383" r:id="rId13"/>
    <p:sldId id="419" r:id="rId14"/>
    <p:sldId id="384" r:id="rId15"/>
    <p:sldId id="387" r:id="rId16"/>
    <p:sldId id="388" r:id="rId17"/>
    <p:sldId id="264" r:id="rId18"/>
    <p:sldId id="393" r:id="rId19"/>
    <p:sldId id="394" r:id="rId20"/>
    <p:sldId id="420" r:id="rId21"/>
    <p:sldId id="396" r:id="rId22"/>
    <p:sldId id="392" r:id="rId23"/>
    <p:sldId id="279" r:id="rId24"/>
    <p:sldId id="280" r:id="rId25"/>
    <p:sldId id="281" r:id="rId26"/>
    <p:sldId id="273" r:id="rId27"/>
    <p:sldId id="270" r:id="rId28"/>
    <p:sldId id="421" r:id="rId29"/>
    <p:sldId id="389" r:id="rId30"/>
    <p:sldId id="298" r:id="rId31"/>
    <p:sldId id="422" r:id="rId32"/>
    <p:sldId id="397" r:id="rId33"/>
    <p:sldId id="402" r:id="rId34"/>
    <p:sldId id="423" r:id="rId35"/>
    <p:sldId id="390" r:id="rId36"/>
    <p:sldId id="398" r:id="rId37"/>
    <p:sldId id="399" r:id="rId38"/>
    <p:sldId id="400" r:id="rId39"/>
    <p:sldId id="401" r:id="rId40"/>
    <p:sldId id="403" r:id="rId41"/>
    <p:sldId id="404" r:id="rId42"/>
    <p:sldId id="424" r:id="rId43"/>
    <p:sldId id="405" r:id="rId44"/>
    <p:sldId id="406" r:id="rId45"/>
    <p:sldId id="425" r:id="rId46"/>
    <p:sldId id="407" r:id="rId47"/>
    <p:sldId id="408" r:id="rId48"/>
    <p:sldId id="426" r:id="rId49"/>
    <p:sldId id="409" r:id="rId50"/>
    <p:sldId id="410" r:id="rId51"/>
    <p:sldId id="411" r:id="rId52"/>
    <p:sldId id="412" r:id="rId53"/>
    <p:sldId id="413" r:id="rId54"/>
    <p:sldId id="414" r:id="rId55"/>
    <p:sldId id="415" r:id="rId56"/>
    <p:sldId id="416" r:id="rId57"/>
    <p:sldId id="427" r:id="rId58"/>
    <p:sldId id="417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3" autoAdjust="0"/>
    <p:restoredTop sz="94660"/>
  </p:normalViewPr>
  <p:slideViewPr>
    <p:cSldViewPr snapToGrid="0">
      <p:cViewPr varScale="1">
        <p:scale>
          <a:sx n="73" d="100"/>
          <a:sy n="73" d="100"/>
        </p:scale>
        <p:origin x="358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9550-A506-4F63-B107-47360B8C37A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30B6-965F-4F9E-8ED1-1D018A85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75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47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68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69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40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70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5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57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42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71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84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00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4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26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4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89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04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1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23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29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09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40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55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16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51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58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37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ECA-3810-4F77-B526-C19DD7E0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D47FA-00A6-4F99-90A8-18188326D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929-8365-46E0-93E2-36E2E0E0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020A9-80B5-49B8-886D-96F7B707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2D8E-0AA2-4746-B9FD-7678F634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433B9-A4FC-4262-99CA-3BF17AE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D390E-6C51-45F8-B00C-30C0BD946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5926-ACBA-4B9A-A5CA-EEC805E4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C466-0A41-4E10-BACE-D671E7C3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A03F-DA7B-44FC-A47A-435A8771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8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A779-426F-4BD1-B4DA-D03F85BB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C017-E4E0-4484-A4A3-384ED1E7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B1444-75EA-4C5A-AB30-54787730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41A6-F2D5-400F-9ACE-5278A75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84184-3224-4D4F-A1D2-C3CD0A48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96CC-0E3B-41AE-A2D7-5BC8367E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0C98-AD5F-46DA-995C-93BFC6D3D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F21E1-CBBC-45EF-A608-50B8DA98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51EF-6071-45EC-84D9-B0EB1476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C2C5-0AE5-41D7-9672-33999969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71B-375F-4A01-9570-60D0AB17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F3DB-AC30-45B9-ACD4-8B7EC99F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A436-877F-49B1-A60D-1502D590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2763-8A67-4D69-B932-8703878F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D13C1-1142-453A-8A48-ACC5A899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98DB0-3982-4EB2-AE49-E1A11192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4354-6C71-40E2-9676-51DB6ACE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238A5-B132-4563-8834-6F075007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90698-229D-4E27-9E2A-05DD4E09B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D06D4-F105-4557-A8E6-7372AAFF9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0F30C-8156-4EA4-97F9-EF3318603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D5F8E-29DC-48CE-880D-BE8D7465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EFE6E-843A-4509-976A-2D2D2C3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FC145-B7F1-4B26-893C-186436E3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6EF6-141B-403D-8833-6C017FC6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88223-F102-4D6C-9F68-63C09206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4B086-B464-4BC1-A7A1-989FB96A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EB0B-1845-4365-9B1D-9B817F80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C126B-E93F-482D-915E-6BBF8E54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C6D5-4910-4EA1-97CA-373BEF95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80A3B-E5A2-489E-BE9C-8C5FAF44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390F-1D05-44CB-8463-DC864FA5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A9D3-351F-49A8-A8A0-9A5930A37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91CE4-C446-4E44-86BE-0F5ED455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9FEB5-9700-4CD0-B475-B7FDCA2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DB61E-87CC-464E-9EBE-8DF1549B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971AA-BF46-4371-A867-C122CDD8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1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67B2-C600-4563-A1A9-52AEA293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0A711-0676-45A9-AD86-F4FA8617F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B09A3-BBD0-4A34-9E5A-DA8CDA9F5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48863-F949-4C9F-8025-273B0A19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8E425-3124-4016-B06F-5A62C647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E2EC-B7EE-4760-8EEC-C47377B4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3D503-39F4-40E6-B94D-704565DF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D51-82FD-4DAA-B27C-F5366344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FC4D-9D02-4C33-ACAB-163AEBDD5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0B3F-A4A2-44B7-B52D-29D732D67836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0C34-DC40-4BA1-83AD-4FAE3716F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31FE-B217-4970-8FA3-7223B5DCE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pol.im/pub/art/2013/26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registration.html#skimage.registration.optical_flow_tvl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task/multi-object-tracking" TargetMode="External"/><Relationship Id="rId2" Type="http://schemas.openxmlformats.org/officeDocument/2006/relationships/hyperlink" Target="https://paperswithcode.com/task/optical-flow-estimation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Optical Flow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Simplify flow model by making assumptions about motion in a video  </a:t>
                </a:r>
              </a:p>
              <a:p>
                <a:r>
                  <a:rPr lang="en-US" dirty="0"/>
                  <a:t>Velocity in the x and y directions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</a:t>
                </a:r>
                <a:r>
                  <a:rPr lang="en-US" b="1" dirty="0"/>
                  <a:t>optical flow parameters</a:t>
                </a:r>
              </a:p>
              <a:p>
                <a:r>
                  <a:rPr lang="en-US" dirty="0"/>
                  <a:t>Goal of models is to estimate optical flow field for time sequenced images, e.g. video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 r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8833439" y="2797512"/>
            <a:ext cx="2677475" cy="2191879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9952421" y="395860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H="1" flipV="1">
            <a:off x="10012450" y="3221077"/>
            <a:ext cx="39199" cy="74905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9662160" y="3351958"/>
            <a:ext cx="41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10199249" y="4080941"/>
            <a:ext cx="8792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10386186" y="3998479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91815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5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Simplify flow model by making assumptions about motion in a video  </a:t>
                </a:r>
              </a:p>
              <a:p>
                <a:r>
                  <a:rPr lang="en-US" dirty="0"/>
                  <a:t>Small time step,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small motion from frame-to-frame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 r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arallelogram 9">
            <a:extLst>
              <a:ext uri="{FF2B5EF4-FFF2-40B4-BE49-F238E27FC236}">
                <a16:creationId xmlns:a16="http://schemas.microsoft.com/office/drawing/2014/main" id="{32AEDB7B-02B4-453F-B18E-333704D904E7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4646409-0B3D-416B-B5AA-59B693DD4106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0C81A2D-9802-4641-B3BB-F49636FA0F9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2632167-5A8E-45E8-AC42-AAD2588D93A6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57C04-8BAB-4BA4-9A25-5D4FAE471139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4E316-E7FF-4780-A058-BD89B3A65E97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EB0175-8203-4A0F-800D-B3141D7332E4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2B7F5D-BC44-4FA0-B0FC-F66029BED495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C705CD-A0E9-42FC-BCE6-A2AE9ABB2C14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B4931F-7B96-465F-8462-3E70913FDA91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2491B5-BE76-4EBF-8446-890347136973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58D8B6-B471-48E0-93A9-7897BA6FF8F7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F94273-C0A8-4822-840F-F02A8CA6A954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4404231-81A9-49BC-9412-D4B074F7F13D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ADA5A-6D11-43CC-9EFB-D11762500D3F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in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2177361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Simplify flow model by making assumptions about motion in a video  </a:t>
                </a:r>
              </a:p>
              <a:p>
                <a:r>
                  <a:rPr lang="en-US" dirty="0"/>
                  <a:t>Illumination, </a:t>
                </a:r>
                <a:r>
                  <a:rPr lang="en-US" i="1" dirty="0"/>
                  <a:t>I(</a:t>
                </a:r>
                <a:r>
                  <a:rPr lang="en-US" i="1" dirty="0" err="1"/>
                  <a:t>x,y</a:t>
                </a:r>
                <a:r>
                  <a:rPr lang="en-US" i="1" dirty="0"/>
                  <a:t>)</a:t>
                </a:r>
                <a:r>
                  <a:rPr lang="en-US" dirty="0"/>
                  <a:t>, is constant for a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𝐶𝑜𝑛𝑠𝑡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:endParaRPr lang="en-US" sz="15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call this </a:t>
                </a:r>
                <a:r>
                  <a:rPr lang="en-US" b="1" dirty="0"/>
                  <a:t>brightness consistency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  <a:blipFill>
                <a:blip r:embed="rId3"/>
                <a:stretch>
                  <a:fillRect l="-1634" t="-1958" r="-2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10408645" y="2727236"/>
            <a:ext cx="891921" cy="355802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in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73566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8" grpId="0"/>
      <p:bldP spid="19" grpId="0"/>
      <p:bldP spid="25" grpId="0"/>
      <p:bldP spid="27" grpId="0"/>
      <p:bldP spid="31" grpId="0"/>
      <p:bldP spid="40" grpId="0"/>
      <p:bldP spid="43" grpId="0" animBg="1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Lucas-</a:t>
            </a:r>
            <a:r>
              <a:rPr lang="en-US" sz="4000" dirty="0" err="1"/>
              <a:t>Kanade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3669579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Need this relationship in a </a:t>
                </a:r>
                <a:r>
                  <a:rPr lang="en-US" b="1" dirty="0"/>
                  <a:t>linear form</a:t>
                </a:r>
                <a:r>
                  <a:rPr lang="en-US" dirty="0"/>
                  <a:t> we can work with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Recall the </a:t>
                </a:r>
                <a:r>
                  <a:rPr lang="en-US" b="1" dirty="0"/>
                  <a:t>Tylor expansion</a:t>
                </a:r>
                <a:r>
                  <a:rPr lang="en-US" dirty="0"/>
                  <a:t>, about current position 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𝑠𝑚𝑎𝑙𝑙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30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Subtracting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term from both sides: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Finally dividing both sides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letting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⟶0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85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Does this look familiar? – recall the </a:t>
                </a:r>
                <a:r>
                  <a:rPr lang="en-US" b="1" dirty="0"/>
                  <a:t>chain rule of calculus!   </a:t>
                </a:r>
              </a:p>
              <a:p>
                <a:r>
                  <a:rPr lang="en-US" dirty="0"/>
                  <a:t>In matrix-vector notation we can write this relation: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the </a:t>
                </a:r>
                <a:r>
                  <a:rPr lang="en-US" b="1" dirty="0"/>
                  <a:t>gradient of image intensity, </a:t>
                </a:r>
                <a:r>
                  <a:rPr lang="en-US" dirty="0"/>
                  <a:t>and </a:t>
                </a:r>
                <a:r>
                  <a:rPr lang="en-US" b="1" dirty="0"/>
                  <a:t>velocity</a:t>
                </a:r>
                <a:r>
                  <a:rPr lang="en-US" dirty="0"/>
                  <a:t> vectors: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  <a:blipFill>
                <a:blip r:embed="rId3"/>
                <a:stretch>
                  <a:fillRect l="-1159" t="-2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40DF487-AD76-451C-98EF-241F1A757D3E}"/>
              </a:ext>
            </a:extLst>
          </p:cNvPr>
          <p:cNvSpPr/>
          <p:nvPr/>
        </p:nvSpPr>
        <p:spPr>
          <a:xfrm rot="10800000">
            <a:off x="4921419" y="3741905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FB5D6A6-BD5E-41E4-8884-1EA5CA8363BC}"/>
              </a:ext>
            </a:extLst>
          </p:cNvPr>
          <p:cNvSpPr/>
          <p:nvPr/>
        </p:nvSpPr>
        <p:spPr>
          <a:xfrm rot="10800000">
            <a:off x="3637112" y="5579782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15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Recall we can find a spatial gradient with a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 are </a:t>
                </a:r>
                <a:r>
                  <a:rPr lang="en-US" b="1" dirty="0"/>
                  <a:t>2 unknowns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but only </a:t>
                </a:r>
                <a:r>
                  <a:rPr lang="en-US" b="1" dirty="0"/>
                  <a:t>1 equation</a:t>
                </a:r>
                <a:r>
                  <a:rPr lang="en-US" dirty="0"/>
                  <a:t>! </a:t>
                </a:r>
              </a:p>
              <a:p>
                <a:r>
                  <a:rPr lang="en-US" dirty="0"/>
                  <a:t>Can solve by using more cases </a:t>
                </a:r>
              </a:p>
              <a:p>
                <a:pPr lvl="1"/>
                <a:r>
                  <a:rPr lang="en-US" dirty="0"/>
                  <a:t>Use </a:t>
                </a:r>
                <a:r>
                  <a:rPr lang="en-US" i="1" dirty="0"/>
                  <a:t>x</a:t>
                </a:r>
                <a:r>
                  <a:rPr lang="en-US" dirty="0"/>
                  <a:t>, </a:t>
                </a:r>
                <a:r>
                  <a:rPr lang="en-US" i="1" dirty="0"/>
                  <a:t>y</a:t>
                </a:r>
                <a:r>
                  <a:rPr lang="en-US" dirty="0"/>
                  <a:t> locations from say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patch </a:t>
                </a:r>
              </a:p>
              <a:p>
                <a:pPr lvl="1"/>
                <a:r>
                  <a:rPr lang="en-US" dirty="0"/>
                  <a:t>Now 25 equations</a:t>
                </a:r>
              </a:p>
              <a:p>
                <a:pPr lvl="1"/>
                <a:r>
                  <a:rPr lang="en-US" dirty="0"/>
                  <a:t>Find  by </a:t>
                </a:r>
                <a:r>
                  <a:rPr lang="en-US" b="1" dirty="0"/>
                  <a:t>least squares solution</a:t>
                </a:r>
              </a:p>
              <a:p>
                <a:r>
                  <a:rPr lang="en-US" dirty="0"/>
                  <a:t>This approach enforces a </a:t>
                </a:r>
                <a:r>
                  <a:rPr lang="en-US" b="1" dirty="0"/>
                  <a:t>constant motion constraint </a:t>
                </a:r>
                <a:r>
                  <a:rPr lang="en-US" dirty="0"/>
                  <a:t>on the solution</a:t>
                </a:r>
              </a:p>
              <a:p>
                <a:pPr lvl="1"/>
                <a:r>
                  <a:rPr lang="en-US" dirty="0"/>
                  <a:t>We assume all 25 pixels move with the same flow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53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more compact 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the spatial and temporal derivatives of the image intensity we can write a linear system of 25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 find </a:t>
                </a:r>
                <a:r>
                  <a:rPr lang="en-US" b="1" dirty="0"/>
                  <a:t>least squares estimates </a:t>
                </a:r>
                <a:r>
                  <a:rPr lang="en-US" dirty="0"/>
                  <a:t>for the optical flow,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, at center of patch,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49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Optical flow algorithms track image-to-image motion   </a:t>
            </a:r>
          </a:p>
          <a:p>
            <a:r>
              <a:rPr lang="en-US" dirty="0"/>
              <a:t>Optical flow fields provide pixel-by-pixel (dense) motion from video  </a:t>
            </a:r>
          </a:p>
          <a:p>
            <a:r>
              <a:rPr lang="en-US" dirty="0"/>
              <a:t>Optical flow algorithms have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Action recognition  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Encoding and deblurring video </a:t>
            </a:r>
          </a:p>
          <a:p>
            <a:pPr lvl="1"/>
            <a:r>
              <a:rPr lang="en-US"/>
              <a:t>….</a:t>
            </a:r>
            <a:endParaRPr lang="en-US" dirty="0"/>
          </a:p>
          <a:p>
            <a:r>
              <a:rPr lang="en-US" dirty="0"/>
              <a:t>Like many areas of CV, optical flow is being revolutionized by deep NN algorithms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Gradients and the Lucas-</a:t>
            </a:r>
            <a:r>
              <a:rPr lang="en-US" sz="4000" dirty="0" err="1"/>
              <a:t>Kanade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4183932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Pitfalls of Gradient Based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solve the least squares problem for pixels in a patch,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using this form: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for flow parameters: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  <a:blipFill>
                <a:blip r:embed="rId3"/>
                <a:stretch>
                  <a:fillRect l="-1159" t="-2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58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Pitfalls of gradient-based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Properties of gradient estimator limit performance of the Lucas-</a:t>
                </a:r>
                <a:r>
                  <a:rPr lang="en-US" dirty="0" err="1"/>
                  <a:t>Kanade</a:t>
                </a:r>
                <a:r>
                  <a:rPr lang="en-US" dirty="0"/>
                  <a:t> algorithm </a:t>
                </a:r>
              </a:p>
              <a:p>
                <a:r>
                  <a:rPr lang="en-US" dirty="0"/>
                  <a:t>Can only track patches if there are both eigenvalues are large </a:t>
                </a:r>
              </a:p>
              <a:p>
                <a:pPr lvl="1"/>
                <a:r>
                  <a:rPr lang="en-US" dirty="0"/>
                  <a:t>Otherwise problem is </a:t>
                </a:r>
                <a:r>
                  <a:rPr lang="en-US" b="1" dirty="0"/>
                  <a:t>ill-posed</a:t>
                </a:r>
                <a:endParaRPr lang="en-US" dirty="0"/>
              </a:p>
              <a:p>
                <a:pPr lvl="1"/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may not exist! </a:t>
                </a:r>
              </a:p>
              <a:p>
                <a:r>
                  <a:rPr lang="en-US" dirty="0"/>
                  <a:t>Only one scale from gradient estimation with fixed operator </a:t>
                </a:r>
              </a:p>
              <a:p>
                <a:pPr lvl="1"/>
                <a:r>
                  <a:rPr lang="en-US" dirty="0"/>
                  <a:t>Moving objects can occur at multiple scales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37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Define the weighted Hessian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  <a:blipFill>
                <a:blip r:embed="rId2"/>
                <a:stretch>
                  <a:fillRect l="-1125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510362" y="3839670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07492" y="648134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  <a:blipFill>
                <a:blip r:embed="rId2"/>
                <a:stretch>
                  <a:fillRect l="-2128" t="-2024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01" y="1447799"/>
            <a:ext cx="5945337" cy="528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Gradients are better determined at interest points like corners    </a:t>
            </a:r>
          </a:p>
          <a:p>
            <a:r>
              <a:rPr lang="en-US" dirty="0"/>
              <a:t>Areas of similar intensity have small eigenvalues, poorly determined optical flow  </a:t>
            </a:r>
          </a:p>
          <a:p>
            <a:r>
              <a:rPr lang="en-US" dirty="0"/>
              <a:t>Edges have simple gradients perpendicular to the edges, ambiguous optical flow estimation</a:t>
            </a:r>
          </a:p>
          <a:p>
            <a:r>
              <a:rPr lang="en-US" dirty="0"/>
              <a:t>Other interest points have rapidly changing gradients in several directions, well-defined optical flow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gradients can fail for optical flow</a:t>
                </a:r>
              </a:p>
              <a:p>
                <a:r>
                  <a:rPr lang="en-US" dirty="0"/>
                  <a:t>Consider the example of a diagonal edge</a:t>
                </a:r>
              </a:p>
              <a:p>
                <a:r>
                  <a:rPr lang="en-US" dirty="0"/>
                  <a:t>Diagonal edge has strong perpendicular gradient </a:t>
                </a:r>
              </a:p>
              <a:p>
                <a:r>
                  <a:rPr lang="en-US" dirty="0"/>
                  <a:t>But, gradient is same anywhere along the edge</a:t>
                </a:r>
              </a:p>
              <a:p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does not exist!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  <a:blipFill>
                <a:blip r:embed="rId2"/>
                <a:stretch>
                  <a:fillRect l="-1955" t="-1743" r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4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Dealing with Scale</a:t>
            </a:r>
          </a:p>
        </p:txBody>
      </p:sp>
    </p:spTree>
    <p:extLst>
      <p:ext uri="{BB962C8B-B14F-4D97-AF65-F5344CB8AC3E}">
        <p14:creationId xmlns:p14="http://schemas.microsoft.com/office/powerpoint/2010/main" val="1434118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Problem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does the gradient change with feature scale </a:t>
            </a:r>
          </a:p>
          <a:p>
            <a:r>
              <a:rPr lang="en-US" dirty="0"/>
              <a:t>Gradient is not scale independent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636" y="3561730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450661" y="4547600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is </a:t>
            </a:r>
            <a:r>
              <a:rPr lang="en-US" sz="2800" b="1" dirty="0"/>
              <a:t>not translation invariant, no inverse!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has two large eigenvalues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1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track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9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Allow flow to be computed as several scales </a:t>
            </a:r>
          </a:p>
          <a:p>
            <a:r>
              <a:rPr lang="en-US" dirty="0"/>
              <a:t>Small motion is scale dependent, so get wider range of velocities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144" y="2598271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Iterative Lucas-</a:t>
            </a:r>
            <a:r>
              <a:rPr lang="en-US" sz="4000" dirty="0" err="1"/>
              <a:t>Kanade</a:t>
            </a:r>
            <a:r>
              <a:rPr lang="en-US" sz="4000" dirty="0"/>
              <a:t> Algorithm </a:t>
            </a:r>
          </a:p>
        </p:txBody>
      </p:sp>
    </p:spTree>
    <p:extLst>
      <p:ext uri="{BB962C8B-B14F-4D97-AF65-F5344CB8AC3E}">
        <p14:creationId xmlns:p14="http://schemas.microsoft.com/office/powerpoint/2010/main" val="3108386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(ilk) </a:t>
            </a:r>
            <a:r>
              <a:rPr lang="en-US" dirty="0"/>
              <a:t>algorithm </a:t>
            </a:r>
          </a:p>
          <a:p>
            <a:r>
              <a:rPr lang="en-US"/>
              <a:t>ilk </a:t>
            </a:r>
            <a:r>
              <a:rPr lang="en-US" dirty="0"/>
              <a:t>applies the Lucas-</a:t>
            </a:r>
            <a:r>
              <a:rPr lang="en-US" dirty="0" err="1"/>
              <a:t>Kanade</a:t>
            </a:r>
            <a:r>
              <a:rPr lang="en-US" dirty="0"/>
              <a:t>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Procedure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iLK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(image1, image2):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pyramid1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pyramid2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(image2)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flow = zeros(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pyramid.shape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for scale in pyramid: # Loop from coarse to fine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UpSample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(flow) # Up sample flow to scale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Warp(pyramid2(scale), flow) # Dense warp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# flow components updated for each scale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LucasKanade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(pyramid1(scale),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+ flow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Filter(flow) # Post processing 	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return flow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1025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</a:t>
            </a:r>
            <a:r>
              <a:rPr lang="en-US" b="1" dirty="0" err="1"/>
              <a:t>iKL</a:t>
            </a:r>
            <a:r>
              <a:rPr lang="en-US" b="1" dirty="0"/>
              <a:t>) </a:t>
            </a:r>
            <a:r>
              <a:rPr lang="en-US" dirty="0"/>
              <a:t>algorithm </a:t>
            </a:r>
          </a:p>
          <a:p>
            <a:r>
              <a:rPr lang="en-US" dirty="0" err="1"/>
              <a:t>iKL</a:t>
            </a:r>
            <a:r>
              <a:rPr lang="en-US" dirty="0"/>
              <a:t> applies the Lucas-</a:t>
            </a:r>
            <a:r>
              <a:rPr lang="en-US" dirty="0" err="1"/>
              <a:t>Kanade</a:t>
            </a:r>
            <a:r>
              <a:rPr lang="en-US" dirty="0"/>
              <a:t>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55C62-710F-4E2C-A201-66BA1C0B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94" y="1976739"/>
            <a:ext cx="7688614" cy="4300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E4FA3D-D593-455B-8E4C-9EF043E47937}"/>
              </a:ext>
            </a:extLst>
          </p:cNvPr>
          <p:cNvSpPr txBox="1"/>
          <p:nvPr/>
        </p:nvSpPr>
        <p:spPr>
          <a:xfrm>
            <a:off x="4138613" y="6400679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Credit: Sun, et. al,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62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Horn-</a:t>
            </a:r>
            <a:r>
              <a:rPr lang="en-US" sz="4000" dirty="0" err="1"/>
              <a:t>Shunck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50447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uses a different set of assumptions from Lucas-</a:t>
            </a:r>
            <a:r>
              <a:rPr lang="en-US" dirty="0" err="1"/>
              <a:t>Kanade</a:t>
            </a:r>
            <a:r>
              <a:rPr lang="en-US" dirty="0"/>
              <a:t> algorithm   </a:t>
            </a:r>
          </a:p>
          <a:p>
            <a:r>
              <a:rPr lang="en-US" dirty="0"/>
              <a:t>Both algorithms assume </a:t>
            </a:r>
            <a:r>
              <a:rPr lang="en-US" b="1" dirty="0"/>
              <a:t>small motion</a:t>
            </a:r>
            <a:endParaRPr lang="en-US" dirty="0"/>
          </a:p>
          <a:p>
            <a:r>
              <a:rPr lang="en-US" dirty="0"/>
              <a:t>Both methods enforce </a:t>
            </a:r>
            <a:r>
              <a:rPr lang="en-US" b="1" dirty="0"/>
              <a:t>brightness consistency  </a:t>
            </a:r>
          </a:p>
          <a:p>
            <a:r>
              <a:rPr lang="en-US" dirty="0"/>
              <a:t>Lucas-</a:t>
            </a:r>
            <a:r>
              <a:rPr lang="en-US" dirty="0" err="1"/>
              <a:t>Kanade</a:t>
            </a:r>
            <a:r>
              <a:rPr lang="en-US" dirty="0"/>
              <a:t> enforces </a:t>
            </a:r>
            <a:r>
              <a:rPr lang="en-US" b="1" dirty="0"/>
              <a:t>constant flow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enforces </a:t>
            </a:r>
            <a:r>
              <a:rPr lang="en-US" b="1" dirty="0"/>
              <a:t>smooth flow</a:t>
            </a:r>
          </a:p>
          <a:p>
            <a:pPr lvl="1"/>
            <a:r>
              <a:rPr lang="en-US" dirty="0"/>
              <a:t>The smooth flow constraint is a </a:t>
            </a:r>
            <a:r>
              <a:rPr lang="en-US" b="1" dirty="0"/>
              <a:t>regularization method</a:t>
            </a:r>
          </a:p>
        </p:txBody>
      </p:sp>
    </p:spTree>
    <p:extLst>
      <p:ext uri="{BB962C8B-B14F-4D97-AF65-F5344CB8AC3E}">
        <p14:creationId xmlns:p14="http://schemas.microsoft.com/office/powerpoint/2010/main" val="27891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Formulate Horn-</a:t>
                </a:r>
                <a:r>
                  <a:rPr lang="en-US" dirty="0" err="1"/>
                  <a:t>Schunck</a:t>
                </a:r>
                <a:r>
                  <a:rPr lang="en-US" dirty="0"/>
                  <a:t> in terms minimizing an </a:t>
                </a:r>
                <a:r>
                  <a:rPr lang="en-US" b="1" dirty="0"/>
                  <a:t>energy function </a:t>
                </a:r>
                <a:r>
                  <a:rPr lang="en-US" dirty="0"/>
                  <a:t>with two components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brightness consistency energy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smoothness consistency energy</a:t>
                </a:r>
              </a:p>
              <a:p>
                <a:r>
                  <a:rPr lang="en-US" dirty="0"/>
                  <a:t>We have a relationship for brightness consistency following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The brightness consistency energy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25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2122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Formulation of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similar to Lucas-</a:t>
            </a:r>
            <a:r>
              <a:rPr lang="en-US" dirty="0" err="1"/>
              <a:t>Kanade</a:t>
            </a:r>
            <a:endParaRPr lang="en-US" dirty="0"/>
          </a:p>
          <a:p>
            <a:r>
              <a:rPr lang="en-US" dirty="0"/>
              <a:t>How do we express the smoothness energy?    </a:t>
            </a:r>
          </a:p>
          <a:p>
            <a:r>
              <a:rPr lang="en-US" dirty="0"/>
              <a:t>Start with neighbor relations for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 </a:t>
            </a:r>
          </a:p>
          <a:p>
            <a:r>
              <a:rPr lang="en-US" dirty="0"/>
              <a:t>Compute the flow differences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CA305-C4C5-4ECD-BB19-41690D291883}"/>
              </a:ext>
            </a:extLst>
          </p:cNvPr>
          <p:cNvCxnSpPr/>
          <p:nvPr/>
        </p:nvCxnSpPr>
        <p:spPr>
          <a:xfrm>
            <a:off x="1648520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B2ED22-E0F4-44F5-847B-CACAB49E0ECD}"/>
              </a:ext>
            </a:extLst>
          </p:cNvPr>
          <p:cNvCxnSpPr>
            <a:cxnSpLocks/>
          </p:cNvCxnSpPr>
          <p:nvPr/>
        </p:nvCxnSpPr>
        <p:spPr>
          <a:xfrm>
            <a:off x="723480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38E90DD-929D-4D54-AA21-DFABDC3D799A}"/>
              </a:ext>
            </a:extLst>
          </p:cNvPr>
          <p:cNvSpPr txBox="1"/>
          <p:nvPr/>
        </p:nvSpPr>
        <p:spPr>
          <a:xfrm>
            <a:off x="2265903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2E6DA-982C-4296-A606-F8BBEA196A78}"/>
              </a:ext>
            </a:extLst>
          </p:cNvPr>
          <p:cNvSpPr txBox="1"/>
          <p:nvPr/>
        </p:nvSpPr>
        <p:spPr>
          <a:xfrm>
            <a:off x="1393371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063C4-AB07-4B17-A36E-B748E71BBD6B}"/>
              </a:ext>
            </a:extLst>
          </p:cNvPr>
          <p:cNvSpPr txBox="1"/>
          <p:nvPr/>
        </p:nvSpPr>
        <p:spPr>
          <a:xfrm>
            <a:off x="510249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BD735-65B7-4FAC-8F2C-C8160C2C6E0E}"/>
              </a:ext>
            </a:extLst>
          </p:cNvPr>
          <p:cNvSpPr txBox="1"/>
          <p:nvPr/>
        </p:nvSpPr>
        <p:spPr>
          <a:xfrm>
            <a:off x="1632856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F2FB8-FB11-4589-9F10-C34641DED5DB}"/>
              </a:ext>
            </a:extLst>
          </p:cNvPr>
          <p:cNvSpPr txBox="1"/>
          <p:nvPr/>
        </p:nvSpPr>
        <p:spPr>
          <a:xfrm>
            <a:off x="1632856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134AFA-8331-459D-BC1F-316AC97557DA}"/>
              </a:ext>
            </a:extLst>
          </p:cNvPr>
          <p:cNvCxnSpPr/>
          <p:nvPr/>
        </p:nvCxnSpPr>
        <p:spPr>
          <a:xfrm>
            <a:off x="4564217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A0D334-6B60-4C99-8D0B-A1FBF8D29D92}"/>
              </a:ext>
            </a:extLst>
          </p:cNvPr>
          <p:cNvCxnSpPr>
            <a:cxnSpLocks/>
          </p:cNvCxnSpPr>
          <p:nvPr/>
        </p:nvCxnSpPr>
        <p:spPr>
          <a:xfrm>
            <a:off x="3639177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6440E1-6E1B-48A9-B36C-06573E36BFA5}"/>
              </a:ext>
            </a:extLst>
          </p:cNvPr>
          <p:cNvSpPr txBox="1"/>
          <p:nvPr/>
        </p:nvSpPr>
        <p:spPr>
          <a:xfrm>
            <a:off x="5181600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F885F-2EF0-4F4A-94F5-C0DC7E0B8D78}"/>
              </a:ext>
            </a:extLst>
          </p:cNvPr>
          <p:cNvSpPr txBox="1"/>
          <p:nvPr/>
        </p:nvSpPr>
        <p:spPr>
          <a:xfrm>
            <a:off x="4309068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DDCC8C-1DE0-4F0F-B42A-5C1A3FA9673C}"/>
              </a:ext>
            </a:extLst>
          </p:cNvPr>
          <p:cNvSpPr txBox="1"/>
          <p:nvPr/>
        </p:nvSpPr>
        <p:spPr>
          <a:xfrm>
            <a:off x="3425946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3A627-AABB-4A1F-BFC6-28A41ED48196}"/>
              </a:ext>
            </a:extLst>
          </p:cNvPr>
          <p:cNvSpPr txBox="1"/>
          <p:nvPr/>
        </p:nvSpPr>
        <p:spPr>
          <a:xfrm>
            <a:off x="4548553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5FE79A-1FD4-4427-AA47-190C9AE29F11}"/>
              </a:ext>
            </a:extLst>
          </p:cNvPr>
          <p:cNvSpPr txBox="1"/>
          <p:nvPr/>
        </p:nvSpPr>
        <p:spPr>
          <a:xfrm>
            <a:off x="4612465" y="353950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551F8C-0E47-4D43-AD88-0B0BB3790F63}"/>
              </a:ext>
            </a:extLst>
          </p:cNvPr>
          <p:cNvCxnSpPr/>
          <p:nvPr/>
        </p:nvCxnSpPr>
        <p:spPr>
          <a:xfrm>
            <a:off x="7479914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E95E30-F37C-471B-9EFA-99B1920FEBC3}"/>
              </a:ext>
            </a:extLst>
          </p:cNvPr>
          <p:cNvCxnSpPr>
            <a:cxnSpLocks/>
          </p:cNvCxnSpPr>
          <p:nvPr/>
        </p:nvCxnSpPr>
        <p:spPr>
          <a:xfrm>
            <a:off x="6554874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A4BABA-802C-409E-8063-F2A73DE3CE3C}"/>
              </a:ext>
            </a:extLst>
          </p:cNvPr>
          <p:cNvSpPr txBox="1"/>
          <p:nvPr/>
        </p:nvSpPr>
        <p:spPr>
          <a:xfrm>
            <a:off x="8097297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D40386-3B6E-45F2-8F08-A73CB39F6F88}"/>
              </a:ext>
            </a:extLst>
          </p:cNvPr>
          <p:cNvSpPr txBox="1"/>
          <p:nvPr/>
        </p:nvSpPr>
        <p:spPr>
          <a:xfrm>
            <a:off x="7224765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C28156-332A-4EA2-9A86-E507C3EECA65}"/>
              </a:ext>
            </a:extLst>
          </p:cNvPr>
          <p:cNvSpPr txBox="1"/>
          <p:nvPr/>
        </p:nvSpPr>
        <p:spPr>
          <a:xfrm>
            <a:off x="6341643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03B63-A325-4760-8540-6F0688558317}"/>
              </a:ext>
            </a:extLst>
          </p:cNvPr>
          <p:cNvSpPr txBox="1"/>
          <p:nvPr/>
        </p:nvSpPr>
        <p:spPr>
          <a:xfrm>
            <a:off x="7464250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C84F6-9CE5-4A9A-B7FD-7460F6DC816E}"/>
              </a:ext>
            </a:extLst>
          </p:cNvPr>
          <p:cNvSpPr txBox="1"/>
          <p:nvPr/>
        </p:nvSpPr>
        <p:spPr>
          <a:xfrm>
            <a:off x="7464250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AA99F9-7FBB-4EEB-BA04-93F4D01AF466}"/>
              </a:ext>
            </a:extLst>
          </p:cNvPr>
          <p:cNvCxnSpPr/>
          <p:nvPr/>
        </p:nvCxnSpPr>
        <p:spPr>
          <a:xfrm>
            <a:off x="10395611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E31838-2E46-4F39-B1BE-B428ADBFC487}"/>
              </a:ext>
            </a:extLst>
          </p:cNvPr>
          <p:cNvCxnSpPr>
            <a:cxnSpLocks/>
          </p:cNvCxnSpPr>
          <p:nvPr/>
        </p:nvCxnSpPr>
        <p:spPr>
          <a:xfrm>
            <a:off x="9470571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CE29C70-B605-4246-8F67-16145077C5E4}"/>
              </a:ext>
            </a:extLst>
          </p:cNvPr>
          <p:cNvSpPr txBox="1"/>
          <p:nvPr/>
        </p:nvSpPr>
        <p:spPr>
          <a:xfrm>
            <a:off x="11012994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51799B-B416-4EDD-88BE-9E316014CD3F}"/>
              </a:ext>
            </a:extLst>
          </p:cNvPr>
          <p:cNvSpPr txBox="1"/>
          <p:nvPr/>
        </p:nvSpPr>
        <p:spPr>
          <a:xfrm>
            <a:off x="10140462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7875C1-7654-4356-BD7D-FBF76AA032DA}"/>
              </a:ext>
            </a:extLst>
          </p:cNvPr>
          <p:cNvSpPr txBox="1"/>
          <p:nvPr/>
        </p:nvSpPr>
        <p:spPr>
          <a:xfrm>
            <a:off x="9257340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CDE5C4-B50A-490B-AF90-321D8F8F4382}"/>
              </a:ext>
            </a:extLst>
          </p:cNvPr>
          <p:cNvSpPr txBox="1"/>
          <p:nvPr/>
        </p:nvSpPr>
        <p:spPr>
          <a:xfrm>
            <a:off x="10379947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FDE204-8B03-48C6-A014-5D2B9BC5C694}"/>
              </a:ext>
            </a:extLst>
          </p:cNvPr>
          <p:cNvSpPr txBox="1"/>
          <p:nvPr/>
        </p:nvSpPr>
        <p:spPr>
          <a:xfrm>
            <a:off x="10379947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16CC96-B231-40E0-9C30-84C3CD50DCB4}"/>
              </a:ext>
            </a:extLst>
          </p:cNvPr>
          <p:cNvCxnSpPr>
            <a:cxnSpLocks/>
          </p:cNvCxnSpPr>
          <p:nvPr/>
        </p:nvCxnSpPr>
        <p:spPr>
          <a:xfrm>
            <a:off x="1632856" y="462475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BED041F-22D5-49AC-A340-487E07D7CC96}"/>
              </a:ext>
            </a:extLst>
          </p:cNvPr>
          <p:cNvCxnSpPr>
            <a:cxnSpLocks/>
          </p:cNvCxnSpPr>
          <p:nvPr/>
        </p:nvCxnSpPr>
        <p:spPr>
          <a:xfrm flipH="1">
            <a:off x="4565340" y="3777473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/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blipFill>
                <a:blip r:embed="rId3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/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/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/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2A7415-499A-49E2-9F90-A31002B34547}"/>
              </a:ext>
            </a:extLst>
          </p:cNvPr>
          <p:cNvCxnSpPr>
            <a:cxnSpLocks/>
          </p:cNvCxnSpPr>
          <p:nvPr/>
        </p:nvCxnSpPr>
        <p:spPr>
          <a:xfrm>
            <a:off x="7464249" y="462032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8F9ACD4-DC7B-4352-9E6C-67FDA6302FFD}"/>
              </a:ext>
            </a:extLst>
          </p:cNvPr>
          <p:cNvCxnSpPr>
            <a:cxnSpLocks/>
          </p:cNvCxnSpPr>
          <p:nvPr/>
        </p:nvCxnSpPr>
        <p:spPr>
          <a:xfrm flipH="1">
            <a:off x="10390188" y="3776248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/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blipFill>
                <a:blip r:embed="rId7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/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/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/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39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30" grpId="0"/>
      <p:bldP spid="31" grpId="0"/>
      <p:bldP spid="32" grpId="0"/>
      <p:bldP spid="33" grpId="0"/>
      <p:bldP spid="34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How do we express the smoothness energy?  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17FC754-4213-4446-9958-D23ABFBF49BD}"/>
              </a:ext>
            </a:extLst>
          </p:cNvPr>
          <p:cNvCxnSpPr/>
          <p:nvPr/>
        </p:nvCxnSpPr>
        <p:spPr>
          <a:xfrm>
            <a:off x="1598278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77E29F-CFBF-4ED4-8772-2F1CAB0ABB7B}"/>
              </a:ext>
            </a:extLst>
          </p:cNvPr>
          <p:cNvCxnSpPr>
            <a:cxnSpLocks/>
          </p:cNvCxnSpPr>
          <p:nvPr/>
        </p:nvCxnSpPr>
        <p:spPr>
          <a:xfrm>
            <a:off x="673238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34B0DCC-7C7A-49A6-922B-6650A8FF9D69}"/>
              </a:ext>
            </a:extLst>
          </p:cNvPr>
          <p:cNvSpPr txBox="1"/>
          <p:nvPr/>
        </p:nvSpPr>
        <p:spPr>
          <a:xfrm>
            <a:off x="2215661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77E810-2B94-47AA-AEE7-C87D458130AA}"/>
              </a:ext>
            </a:extLst>
          </p:cNvPr>
          <p:cNvSpPr txBox="1"/>
          <p:nvPr/>
        </p:nvSpPr>
        <p:spPr>
          <a:xfrm>
            <a:off x="1343129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7FA04B-A3D5-4E6A-9553-5709CC5862C5}"/>
              </a:ext>
            </a:extLst>
          </p:cNvPr>
          <p:cNvSpPr txBox="1"/>
          <p:nvPr/>
        </p:nvSpPr>
        <p:spPr>
          <a:xfrm>
            <a:off x="460007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AE8B99-0401-4DDA-ADCD-5ABA714BBCA1}"/>
              </a:ext>
            </a:extLst>
          </p:cNvPr>
          <p:cNvSpPr txBox="1"/>
          <p:nvPr/>
        </p:nvSpPr>
        <p:spPr>
          <a:xfrm>
            <a:off x="1582614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0FCF36-7FD3-4C7A-828C-19D648668F38}"/>
              </a:ext>
            </a:extLst>
          </p:cNvPr>
          <p:cNvSpPr txBox="1"/>
          <p:nvPr/>
        </p:nvSpPr>
        <p:spPr>
          <a:xfrm>
            <a:off x="1582614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E01D891-AD73-4D1D-8625-664025FD1CD4}"/>
              </a:ext>
            </a:extLst>
          </p:cNvPr>
          <p:cNvCxnSpPr/>
          <p:nvPr/>
        </p:nvCxnSpPr>
        <p:spPr>
          <a:xfrm>
            <a:off x="4513975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0D93-A0D3-4995-888F-0C1F4B088C71}"/>
              </a:ext>
            </a:extLst>
          </p:cNvPr>
          <p:cNvCxnSpPr>
            <a:cxnSpLocks/>
          </p:cNvCxnSpPr>
          <p:nvPr/>
        </p:nvCxnSpPr>
        <p:spPr>
          <a:xfrm>
            <a:off x="3588935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A0AB16F-7F9A-4F73-B689-25BEF935C029}"/>
              </a:ext>
            </a:extLst>
          </p:cNvPr>
          <p:cNvSpPr txBox="1"/>
          <p:nvPr/>
        </p:nvSpPr>
        <p:spPr>
          <a:xfrm>
            <a:off x="5131358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448A90-C88D-4AA5-8B5C-8F3C4B32AFF4}"/>
              </a:ext>
            </a:extLst>
          </p:cNvPr>
          <p:cNvSpPr txBox="1"/>
          <p:nvPr/>
        </p:nvSpPr>
        <p:spPr>
          <a:xfrm>
            <a:off x="4258826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F884C5-E104-4E23-93AB-3DF65C7CC162}"/>
              </a:ext>
            </a:extLst>
          </p:cNvPr>
          <p:cNvSpPr txBox="1"/>
          <p:nvPr/>
        </p:nvSpPr>
        <p:spPr>
          <a:xfrm>
            <a:off x="3375704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DF4FF0-B043-436C-81FE-B15FE0D5C945}"/>
              </a:ext>
            </a:extLst>
          </p:cNvPr>
          <p:cNvSpPr txBox="1"/>
          <p:nvPr/>
        </p:nvSpPr>
        <p:spPr>
          <a:xfrm>
            <a:off x="4498311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D3A82A-642E-4C34-8A1A-2DC3405CFA13}"/>
              </a:ext>
            </a:extLst>
          </p:cNvPr>
          <p:cNvSpPr txBox="1"/>
          <p:nvPr/>
        </p:nvSpPr>
        <p:spPr>
          <a:xfrm>
            <a:off x="4562223" y="227744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3347BC-67FF-42B0-85E6-DFBC5A7840DF}"/>
              </a:ext>
            </a:extLst>
          </p:cNvPr>
          <p:cNvCxnSpPr/>
          <p:nvPr/>
        </p:nvCxnSpPr>
        <p:spPr>
          <a:xfrm>
            <a:off x="7429672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2C5F29D-DF92-452F-8A8C-64D301F23FC1}"/>
              </a:ext>
            </a:extLst>
          </p:cNvPr>
          <p:cNvCxnSpPr>
            <a:cxnSpLocks/>
          </p:cNvCxnSpPr>
          <p:nvPr/>
        </p:nvCxnSpPr>
        <p:spPr>
          <a:xfrm>
            <a:off x="6504632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CFEADAD-7451-4489-A8AE-79D2F0D4A3F2}"/>
              </a:ext>
            </a:extLst>
          </p:cNvPr>
          <p:cNvSpPr txBox="1"/>
          <p:nvPr/>
        </p:nvSpPr>
        <p:spPr>
          <a:xfrm>
            <a:off x="8047055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9F07BE-49B0-4199-A467-E21CEC90466E}"/>
              </a:ext>
            </a:extLst>
          </p:cNvPr>
          <p:cNvSpPr txBox="1"/>
          <p:nvPr/>
        </p:nvSpPr>
        <p:spPr>
          <a:xfrm>
            <a:off x="7174523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A25F8E-587C-4ECF-9A86-CA9616D6C22C}"/>
              </a:ext>
            </a:extLst>
          </p:cNvPr>
          <p:cNvSpPr txBox="1"/>
          <p:nvPr/>
        </p:nvSpPr>
        <p:spPr>
          <a:xfrm>
            <a:off x="6291401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2D4A1A-D1B5-481E-ACE3-F936D22DA8F0}"/>
              </a:ext>
            </a:extLst>
          </p:cNvPr>
          <p:cNvSpPr txBox="1"/>
          <p:nvPr/>
        </p:nvSpPr>
        <p:spPr>
          <a:xfrm>
            <a:off x="7414008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BDF7BE-D0F5-4B13-B77D-CCA0D6E76E07}"/>
              </a:ext>
            </a:extLst>
          </p:cNvPr>
          <p:cNvSpPr txBox="1"/>
          <p:nvPr/>
        </p:nvSpPr>
        <p:spPr>
          <a:xfrm>
            <a:off x="7414008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584E015-DCCD-4FFA-8909-6C74CCBFB229}"/>
              </a:ext>
            </a:extLst>
          </p:cNvPr>
          <p:cNvCxnSpPr/>
          <p:nvPr/>
        </p:nvCxnSpPr>
        <p:spPr>
          <a:xfrm>
            <a:off x="10345369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07A2A9-4833-47E8-9948-BAFB378EEA34}"/>
              </a:ext>
            </a:extLst>
          </p:cNvPr>
          <p:cNvCxnSpPr>
            <a:cxnSpLocks/>
          </p:cNvCxnSpPr>
          <p:nvPr/>
        </p:nvCxnSpPr>
        <p:spPr>
          <a:xfrm>
            <a:off x="9420329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C09806D-959B-467D-91DE-D6CAC8C04826}"/>
              </a:ext>
            </a:extLst>
          </p:cNvPr>
          <p:cNvSpPr txBox="1"/>
          <p:nvPr/>
        </p:nvSpPr>
        <p:spPr>
          <a:xfrm>
            <a:off x="10962752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5943A7F-B708-44EB-8820-4495E4BD2211}"/>
              </a:ext>
            </a:extLst>
          </p:cNvPr>
          <p:cNvSpPr txBox="1"/>
          <p:nvPr/>
        </p:nvSpPr>
        <p:spPr>
          <a:xfrm>
            <a:off x="10090220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1009DE-0F3A-4D56-8A97-AA3973D05507}"/>
              </a:ext>
            </a:extLst>
          </p:cNvPr>
          <p:cNvSpPr txBox="1"/>
          <p:nvPr/>
        </p:nvSpPr>
        <p:spPr>
          <a:xfrm>
            <a:off x="9207098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BC4B580-798B-44A5-975C-C3E00DE3C417}"/>
              </a:ext>
            </a:extLst>
          </p:cNvPr>
          <p:cNvSpPr txBox="1"/>
          <p:nvPr/>
        </p:nvSpPr>
        <p:spPr>
          <a:xfrm>
            <a:off x="10329705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F9DE1B-361D-4321-AA7A-3F25FA518D0F}"/>
              </a:ext>
            </a:extLst>
          </p:cNvPr>
          <p:cNvSpPr txBox="1"/>
          <p:nvPr/>
        </p:nvSpPr>
        <p:spPr>
          <a:xfrm>
            <a:off x="10329705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AACE18-FE40-4DE2-81B5-5CA3A0B39150}"/>
              </a:ext>
            </a:extLst>
          </p:cNvPr>
          <p:cNvCxnSpPr>
            <a:cxnSpLocks/>
          </p:cNvCxnSpPr>
          <p:nvPr/>
        </p:nvCxnSpPr>
        <p:spPr>
          <a:xfrm>
            <a:off x="1582614" y="336269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BC29C5-CFC4-4365-B5B6-9CEB7CE16FA1}"/>
              </a:ext>
            </a:extLst>
          </p:cNvPr>
          <p:cNvCxnSpPr>
            <a:cxnSpLocks/>
          </p:cNvCxnSpPr>
          <p:nvPr/>
        </p:nvCxnSpPr>
        <p:spPr>
          <a:xfrm flipH="1">
            <a:off x="4515098" y="2515411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/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/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/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/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blipFill>
                <a:blip r:embed="rId7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334933-2CD6-42D8-B80F-1D164ACD639F}"/>
              </a:ext>
            </a:extLst>
          </p:cNvPr>
          <p:cNvCxnSpPr>
            <a:cxnSpLocks/>
          </p:cNvCxnSpPr>
          <p:nvPr/>
        </p:nvCxnSpPr>
        <p:spPr>
          <a:xfrm>
            <a:off x="7414007" y="335826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9664916-A7C3-4DCA-B62D-D3429DC2C133}"/>
              </a:ext>
            </a:extLst>
          </p:cNvPr>
          <p:cNvCxnSpPr>
            <a:cxnSpLocks/>
          </p:cNvCxnSpPr>
          <p:nvPr/>
        </p:nvCxnSpPr>
        <p:spPr>
          <a:xfrm flipH="1">
            <a:off x="10339946" y="2514186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/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/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/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/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blipFill>
                <a:blip r:embed="rId11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95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Horn-</a:t>
                </a:r>
                <a:r>
                  <a:rPr lang="en-US" dirty="0" err="1"/>
                  <a:t>Schunck</a:t>
                </a:r>
                <a:r>
                  <a:rPr lang="en-US" dirty="0"/>
                  <a:t> finds the flow field that minimizes the total energy: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tradeoff hyperparameter between smoothness consistency energy and brightness consistency energy 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196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field estimation for autonomous vehicles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Credit, Kris </a:t>
            </a:r>
            <a:r>
              <a:rPr lang="en-US" sz="1400" dirty="0" err="1"/>
              <a:t>Kitani</a:t>
            </a:r>
            <a:r>
              <a:rPr lang="en-US" sz="1400" dirty="0"/>
              <a:t> - CMU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0B01F-65C4-4A35-9248-B07665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97" y="1557696"/>
            <a:ext cx="8822636" cy="47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29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How can we solve for the minimum energy field?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Is a nonlinear formulation! </a:t>
                </a:r>
              </a:p>
              <a:p>
                <a:r>
                  <a:rPr lang="en-US" dirty="0"/>
                  <a:t>Use gradient descent </a:t>
                </a:r>
              </a:p>
              <a:p>
                <a:r>
                  <a:rPr lang="en-US" dirty="0"/>
                  <a:t>Surprisingly, gradient has closed form solution, so efficient calculation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7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Properties of the Horn-</a:t>
                </a:r>
                <a:r>
                  <a:rPr lang="en-US" dirty="0" err="1"/>
                  <a:t>Schunck</a:t>
                </a:r>
                <a:r>
                  <a:rPr lang="en-US" dirty="0"/>
                  <a:t> algorithm</a:t>
                </a:r>
              </a:p>
              <a:p>
                <a:r>
                  <a:rPr lang="en-US" dirty="0"/>
                  <a:t>The tradeoff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a regularization</a:t>
                </a:r>
              </a:p>
              <a:p>
                <a:r>
                  <a:rPr lang="en-US" dirty="0"/>
                  <a:t>In areas of images with high gradients (large eigenvalues), illumination consistency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   </a:t>
                </a:r>
              </a:p>
              <a:p>
                <a:r>
                  <a:rPr lang="en-US" dirty="0"/>
                  <a:t>In areas of images with low gradients (small eigenvalues), smoothness consistency,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</a:t>
                </a:r>
              </a:p>
              <a:p>
                <a:r>
                  <a:rPr lang="en-US" dirty="0"/>
                  <a:t>But, for </a:t>
                </a:r>
                <a:r>
                  <a:rPr lang="en-US" b="1" dirty="0"/>
                  <a:t>edges neither constraint binds </a:t>
                </a:r>
              </a:p>
              <a:p>
                <a:r>
                  <a:rPr lang="en-US" dirty="0"/>
                  <a:t>Further, the use of squared terms in energy functional amplifies noise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6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TL-L1 Algorithm</a:t>
            </a:r>
          </a:p>
        </p:txBody>
      </p:sp>
    </p:spTree>
    <p:extLst>
      <p:ext uri="{BB962C8B-B14F-4D97-AF65-F5344CB8AC3E}">
        <p14:creationId xmlns:p14="http://schemas.microsoft.com/office/powerpoint/2010/main" val="2927385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TV-L1 algorithm overcomes some deficiencies of Horn-</a:t>
            </a:r>
            <a:r>
              <a:rPr lang="en-US" dirty="0" err="1"/>
              <a:t>Schunck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Sánchez, et. al., 2013</a:t>
            </a:r>
            <a:r>
              <a:rPr lang="en-US" dirty="0"/>
              <a:t>, proposed a generalization of the Horn-</a:t>
            </a:r>
            <a:r>
              <a:rPr lang="en-US" dirty="0" err="1"/>
              <a:t>Schunck</a:t>
            </a:r>
            <a:r>
              <a:rPr lang="en-US" dirty="0"/>
              <a:t> algorithm   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is based on L2 (least squares) norm</a:t>
            </a:r>
          </a:p>
          <a:p>
            <a:pPr lvl="1"/>
            <a:r>
              <a:rPr lang="en-US" dirty="0"/>
              <a:t>Sensitive to noise and poor performance on edges  </a:t>
            </a:r>
          </a:p>
          <a:p>
            <a:r>
              <a:rPr lang="en-US" dirty="0"/>
              <a:t>Sánchez, et. al. noted that other norms can be used, in particular the L1 norm</a:t>
            </a:r>
          </a:p>
          <a:p>
            <a:pPr lvl="1"/>
            <a:r>
              <a:rPr lang="en-US" dirty="0"/>
              <a:t>Less sensitive to noise</a:t>
            </a:r>
          </a:p>
          <a:p>
            <a:pPr lvl="1"/>
            <a:r>
              <a:rPr lang="en-US" dirty="0"/>
              <a:t>Better behavior with edges </a:t>
            </a:r>
          </a:p>
        </p:txBody>
      </p:sp>
    </p:spTree>
    <p:extLst>
      <p:ext uri="{BB962C8B-B14F-4D97-AF65-F5344CB8AC3E}">
        <p14:creationId xmlns:p14="http://schemas.microsoft.com/office/powerpoint/2010/main" val="145759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TV-L1 algorithm overcomes some deficiencies of Horn-</a:t>
                </a:r>
                <a:r>
                  <a:rPr lang="en-US" dirty="0" err="1"/>
                  <a:t>Schunck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TV-L1 uses an energy functional employing the L1 norm, denoted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This L1 minimization problem is highly nonlinear</a:t>
                </a:r>
              </a:p>
              <a:p>
                <a:r>
                  <a:rPr lang="en-US" dirty="0"/>
                  <a:t>Solve by </a:t>
                </a:r>
                <a:r>
                  <a:rPr lang="en-US" b="1" dirty="0"/>
                  <a:t>variational methods </a:t>
                </a:r>
                <a:r>
                  <a:rPr lang="en-US" dirty="0"/>
                  <a:t>– we will not investigate further   </a:t>
                </a:r>
              </a:p>
              <a:p>
                <a:r>
                  <a:rPr lang="en-US" dirty="0"/>
                  <a:t>Original Sánchez, et. al. algorithm could not achieve real-time speed</a:t>
                </a:r>
              </a:p>
              <a:p>
                <a:r>
                  <a:rPr lang="en-US" dirty="0"/>
                  <a:t>Improved algorithms achieve real-time performance  - </a:t>
                </a:r>
                <a:r>
                  <a:rPr lang="en-US" dirty="0">
                    <a:hlinkClick r:id="rId3"/>
                  </a:rPr>
                  <a:t>see references for </a:t>
                </a:r>
                <a:r>
                  <a:rPr lang="en-US" dirty="0" err="1">
                    <a:hlinkClick r:id="rId3"/>
                  </a:rPr>
                  <a:t>skimage.registration</a:t>
                </a:r>
                <a:r>
                  <a:rPr lang="en-US" b="1" dirty="0" err="1">
                    <a:hlinkClick r:id="rId3"/>
                  </a:rPr>
                  <a:t>.</a:t>
                </a:r>
                <a:r>
                  <a:rPr lang="en-US" dirty="0" err="1">
                    <a:hlinkClick r:id="rId3"/>
                  </a:rPr>
                  <a:t>optical_flow_ilk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4"/>
                <a:stretch>
                  <a:fillRect l="-1098" t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33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Evaluation of Optical Flow Models</a:t>
            </a:r>
          </a:p>
        </p:txBody>
      </p:sp>
    </p:spTree>
    <p:extLst>
      <p:ext uri="{BB962C8B-B14F-4D97-AF65-F5344CB8AC3E}">
        <p14:creationId xmlns:p14="http://schemas.microsoft.com/office/powerpoint/2010/main" val="2791025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If ground-truth available, use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 between the predicted flow and ground-truth flow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flow field with ground truth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estimated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Usually there is </a:t>
                </a:r>
                <a:r>
                  <a:rPr lang="en-US" b="1" dirty="0"/>
                  <a:t>no ground truth</a:t>
                </a:r>
              </a:p>
              <a:p>
                <a:r>
                  <a:rPr lang="en-US" b="1" dirty="0"/>
                  <a:t>Average interpolation error (AIE)</a:t>
                </a:r>
                <a:r>
                  <a:rPr lang="en-US" dirty="0"/>
                  <a:t> is average difference between two time-sequential images after warping      </a:t>
                </a:r>
              </a:p>
              <a:p>
                <a:r>
                  <a:rPr lang="en-US" dirty="0"/>
                  <a:t>For a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second image warped using the estimated flow field,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, the interpolation error is the Euclidean distance: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𝐴𝐼𝐸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52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Deep Optical Flow Algorithms</a:t>
            </a:r>
          </a:p>
        </p:txBody>
      </p:sp>
    </p:spTree>
    <p:extLst>
      <p:ext uri="{BB962C8B-B14F-4D97-AF65-F5344CB8AC3E}">
        <p14:creationId xmlns:p14="http://schemas.microsoft.com/office/powerpoint/2010/main" val="3353241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A number of deep NN algorithms for optical flow have been proposed in recent years, starting around 2017  </a:t>
            </a:r>
          </a:p>
          <a:p>
            <a:r>
              <a:rPr lang="en-US" dirty="0"/>
              <a:t>Early algorithms used pure NN architectures (mostly CNN) proved impractical: </a:t>
            </a:r>
          </a:p>
          <a:p>
            <a:pPr lvl="1"/>
            <a:r>
              <a:rPr lang="en-US" dirty="0"/>
              <a:t>Lower accuracy when compared to conventional algorithms, e.g. TV-L1 </a:t>
            </a:r>
          </a:p>
          <a:p>
            <a:pPr lvl="1"/>
            <a:r>
              <a:rPr lang="en-US" dirty="0"/>
              <a:t>Too slow for real-time use  </a:t>
            </a:r>
          </a:p>
          <a:p>
            <a:r>
              <a:rPr lang="en-US" dirty="0"/>
              <a:t>The PWC-Net algorithm, </a:t>
            </a:r>
            <a:r>
              <a:rPr lang="en-US" dirty="0">
                <a:hlinkClick r:id="rId3"/>
              </a:rPr>
              <a:t>Sun, et. al., 2018</a:t>
            </a:r>
            <a:r>
              <a:rPr lang="en-US" dirty="0"/>
              <a:t>, combines conventional and deep NN methods </a:t>
            </a:r>
          </a:p>
          <a:p>
            <a:pPr lvl="1"/>
            <a:r>
              <a:rPr lang="en-US" dirty="0"/>
              <a:t>PWC-Net is accuracy completive with conventional methods</a:t>
            </a:r>
          </a:p>
          <a:p>
            <a:pPr lvl="1"/>
            <a:r>
              <a:rPr lang="en-US" dirty="0"/>
              <a:t>Can be faster than TV-L1!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for mobile robot scene estimation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Credit, Kris </a:t>
            </a:r>
            <a:r>
              <a:rPr lang="en-US" sz="1800" dirty="0" err="1"/>
              <a:t>Kitani</a:t>
            </a:r>
            <a:r>
              <a:rPr lang="en-US" sz="1800" dirty="0"/>
              <a:t> - CMU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9B768-6E61-4E0B-8A01-B89ED6F6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84" y="1509338"/>
            <a:ext cx="8137701" cy="48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97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1461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Comparison of NN optical flow algorithms, </a:t>
            </a:r>
            <a:r>
              <a:rPr lang="en-US" dirty="0">
                <a:hlinkClick r:id="rId3"/>
              </a:rPr>
              <a:t>Sun, et. al., 2018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BA88F-8C95-49E5-9801-07CD3096D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04" y="2453942"/>
            <a:ext cx="7408713" cy="43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26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40194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image pyramids</a:t>
            </a:r>
          </a:p>
          <a:p>
            <a:r>
              <a:rPr lang="en-US" dirty="0"/>
              <a:t>Optimal </a:t>
            </a:r>
            <a:r>
              <a:rPr lang="en-US" b="1" dirty="0"/>
              <a:t>image pyramid</a:t>
            </a:r>
            <a:r>
              <a:rPr lang="en-US" dirty="0"/>
              <a:t> layers are learned as CNNs</a:t>
            </a:r>
          </a:p>
          <a:p>
            <a:r>
              <a:rPr lang="en-US" dirty="0"/>
              <a:t>Pyramid reduces pixel dimension by 2x per-layer</a:t>
            </a:r>
          </a:p>
          <a:p>
            <a:r>
              <a:rPr lang="en-US" dirty="0"/>
              <a:t>Pyramid layers have 16, 32, 64, 96, 128, 196 channels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6329363" y="2109717"/>
            <a:ext cx="2038350" cy="22336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3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40194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Image from pyramid 2 are warped with conventional algorithm</a:t>
                </a:r>
              </a:p>
              <a:p>
                <a:pPr lvl="1"/>
                <a:r>
                  <a:rPr lang="en-US" dirty="0"/>
                  <a:t>No learnable parameters for warp,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/>
                  <a:t>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pixel values at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input image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pixel coordinates </a:t>
                </a:r>
              </a:p>
              <a:p>
                <a:r>
                  <a:rPr lang="en-US" dirty="0"/>
                  <a:t>Warping performed with up-sampled flow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401949" cy="4965207"/>
              </a:xfrm>
              <a:prstGeom prst="rect">
                <a:avLst/>
              </a:prstGeom>
              <a:blipFill>
                <a:blip r:embed="rId3"/>
                <a:stretch>
                  <a:fillRect l="-2029" t="-2088" r="-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8837926" y="2138433"/>
            <a:ext cx="3158812" cy="12905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3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Cost volume</a:t>
                </a:r>
                <a:r>
                  <a:rPr lang="en-US" sz="2400" dirty="0"/>
                  <a:t> layer maintains array of feature </a:t>
                </a:r>
                <a:r>
                  <a:rPr lang="en-US" sz="2400" b="1" dirty="0"/>
                  <a:t>matching costs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values at pyramid level, </a:t>
                </a:r>
                <a:r>
                  <a:rPr lang="en-US" sz="2400" i="1" dirty="0"/>
                  <a:t>l</a:t>
                </a:r>
              </a:p>
              <a:p>
                <a:r>
                  <a:rPr lang="en-US" sz="2400" dirty="0"/>
                  <a:t>Matching cost is the </a:t>
                </a:r>
                <a:r>
                  <a:rPr lang="en-US" sz="2400" b="1" dirty="0"/>
                  <a:t>correlation</a:t>
                </a:r>
                <a:r>
                  <a:rPr lang="en-US" sz="2400" dirty="0"/>
                  <a:t> between the feature (pixel) vector of the first 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the feature vector of the warped second image,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Filter to keep only </a:t>
                </a:r>
                <a:r>
                  <a:rPr lang="en-US" sz="2400" b="1" dirty="0"/>
                  <a:t>near neighbor values </a:t>
                </a:r>
                <a:r>
                  <a:rPr lang="en-US" sz="2400" dirty="0"/>
                  <a:t>with upper bound </a:t>
                </a:r>
                <a:r>
                  <a:rPr lang="en-US" sz="2400" i="1" dirty="0"/>
                  <a:t>d</a:t>
                </a:r>
                <a:r>
                  <a:rPr lang="en-US" sz="2400" dirty="0"/>
                  <a:t> to limit computation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  <a:blipFill>
                <a:blip r:embed="rId3"/>
                <a:stretch>
                  <a:fillRect l="-1418" t="-1720" r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3495675"/>
            <a:ext cx="1941825" cy="5238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0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CNN used to estimate optical flow</a:t>
                </a:r>
              </a:p>
              <a:p>
                <a:r>
                  <a:rPr lang="en-US" sz="2400" dirty="0"/>
                  <a:t>Training loss is least squares (Euclidian distance) between first image and warped second image, summed over levels of the pyramid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𝐺𝑇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𝐺𝑇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𝑔𝑟𝑜𝑢𝑛𝑑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𝑡𝑟𝑢𝑡h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Warp,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400" dirty="0"/>
                  <a:t>, is learned by minimizing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/>
                  <a:t>  with CNN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  <a:blipFill>
                <a:blip r:embed="rId3"/>
                <a:stretch>
                  <a:fillRect l="-1418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25393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4114800"/>
            <a:ext cx="1941825" cy="5238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1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4767" y="1752600"/>
                <a:ext cx="5803554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Conventional filtering used for post processing to improve continuity of flow field </a:t>
                </a:r>
              </a:p>
              <a:p>
                <a:r>
                  <a:rPr lang="en-US" sz="2400" b="1" dirty="0"/>
                  <a:t>Composting</a:t>
                </a:r>
                <a:r>
                  <a:rPr lang="en-US" sz="2400" dirty="0"/>
                  <a:t> with CNN is learned by minimizing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⌊"/>
                                              <m:endChr m:val="⌋"/>
                                              <m:ctrlPr>
                                                <a:rPr lang="en-US" sz="20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p>
                                              </m:sSubSup>
                                              <m:d>
                                                <m:d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𝐺𝑇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p>
                                              </m:sSubSup>
                                              <m:d>
                                                <m:d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𝐺𝑇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𝑛𝑜𝑖𝑠𝑒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:endParaRPr lang="en-US" sz="2000" i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67" y="1752600"/>
                <a:ext cx="5803554" cy="4965207"/>
              </a:xfrm>
              <a:prstGeom prst="rect">
                <a:avLst/>
              </a:prstGeom>
              <a:blipFill>
                <a:blip r:embed="rId3"/>
                <a:stretch>
                  <a:fillRect l="-1366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7924801" y="4562475"/>
            <a:ext cx="3429000" cy="6429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PWC-Net algorithm tracking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07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References for Datasets and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Some additional algorithms and algorithms can be found on the Papers with Code site.  </a:t>
            </a:r>
          </a:p>
          <a:p>
            <a:r>
              <a:rPr lang="en-US" dirty="0">
                <a:hlinkClick r:id="rId2"/>
              </a:rPr>
              <a:t>Optical flow algorithms and datasets</a:t>
            </a:r>
            <a:endParaRPr lang="en-US" dirty="0"/>
          </a:p>
          <a:p>
            <a:r>
              <a:rPr lang="en-US" dirty="0">
                <a:hlinkClick r:id="rId3"/>
              </a:rPr>
              <a:t>Multi-object tracking algorithms and datasets</a:t>
            </a:r>
            <a:r>
              <a:rPr lang="en-US" dirty="0"/>
              <a:t>; a related topic</a:t>
            </a:r>
          </a:p>
        </p:txBody>
      </p:sp>
    </p:spTree>
    <p:extLst>
      <p:ext uri="{BB962C8B-B14F-4D97-AF65-F5344CB8AC3E}">
        <p14:creationId xmlns:p14="http://schemas.microsoft.com/office/powerpoint/2010/main" val="1187449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points:</a:t>
            </a:r>
          </a:p>
          <a:p>
            <a:r>
              <a:rPr lang="en-US" dirty="0"/>
              <a:t>Relationship between optical flow and projective transforms</a:t>
            </a:r>
          </a:p>
          <a:p>
            <a:r>
              <a:rPr lang="en-US" dirty="0"/>
              <a:t>Small movement and consistency assumptions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Image pyramids for multiple scales</a:t>
            </a:r>
          </a:p>
          <a:p>
            <a:r>
              <a:rPr lang="en-US" dirty="0"/>
              <a:t>Regularization with the</a:t>
            </a:r>
            <a:r>
              <a:rPr lang="en-US" b="1" dirty="0"/>
              <a:t> </a:t>
            </a:r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algorithm </a:t>
            </a:r>
          </a:p>
          <a:p>
            <a:r>
              <a:rPr lang="en-US" dirty="0"/>
              <a:t>Improving performance with the LV-L1 algorithm smoothing constraint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Hybrid deep NN and classical algorithms for optical flow to improve performance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0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is the relationship between optical flow and projective transforms?</a:t>
            </a:r>
          </a:p>
          <a:p>
            <a:r>
              <a:rPr lang="en-US" dirty="0"/>
              <a:t>Small movement, consistency assumptions,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Dealing with multiple scales</a:t>
            </a:r>
          </a:p>
          <a:p>
            <a:r>
              <a:rPr lang="en-US" dirty="0"/>
              <a:t>Regularization with the</a:t>
            </a:r>
            <a:r>
              <a:rPr lang="en-US" b="1" dirty="0"/>
              <a:t> </a:t>
            </a:r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algorithm </a:t>
            </a:r>
          </a:p>
          <a:p>
            <a:r>
              <a:rPr lang="en-US" dirty="0"/>
              <a:t>Improving performance with the LV-L1 algorithm 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Deep NN algorithms for optical 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 vs. 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Compare optical flow models to projective transform models</a:t>
            </a:r>
          </a:p>
          <a:p>
            <a:r>
              <a:rPr lang="en-US" dirty="0"/>
              <a:t>Both algorithms use image warping </a:t>
            </a:r>
          </a:p>
          <a:p>
            <a:r>
              <a:rPr lang="en-US" dirty="0"/>
              <a:t>Parameters for projective transformation models are estimated globally</a:t>
            </a:r>
          </a:p>
          <a:p>
            <a:pPr lvl="1"/>
            <a:r>
              <a:rPr lang="en-US" dirty="0"/>
              <a:t>A single transform is applied to the entire image   </a:t>
            </a:r>
          </a:p>
          <a:p>
            <a:pPr lvl="1"/>
            <a:r>
              <a:rPr lang="en-US" dirty="0"/>
              <a:t>Cannot localize motion  </a:t>
            </a:r>
          </a:p>
          <a:p>
            <a:r>
              <a:rPr lang="en-US" dirty="0"/>
              <a:t>Parameters for optical flow models are estimated pixel-by-pixel </a:t>
            </a:r>
          </a:p>
          <a:p>
            <a:pPr lvl="1"/>
            <a:r>
              <a:rPr lang="en-US" dirty="0"/>
              <a:t>Is a </a:t>
            </a:r>
            <a:r>
              <a:rPr lang="en-US" b="1" dirty="0"/>
              <a:t>dense learning task  </a:t>
            </a:r>
          </a:p>
          <a:p>
            <a:pPr lvl="1"/>
            <a:r>
              <a:rPr lang="en-US" dirty="0"/>
              <a:t>Warping on a pixel-by-pixel basis   </a:t>
            </a:r>
          </a:p>
          <a:p>
            <a:pPr lvl="1"/>
            <a:r>
              <a:rPr lang="en-US" dirty="0"/>
              <a:t>Localizes motion  </a:t>
            </a:r>
          </a:p>
        </p:txBody>
      </p:sp>
    </p:spTree>
    <p:extLst>
      <p:ext uri="{BB962C8B-B14F-4D97-AF65-F5344CB8AC3E}">
        <p14:creationId xmlns:p14="http://schemas.microsoft.com/office/powerpoint/2010/main" val="132024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Small Motion Consistency Assumptions</a:t>
            </a:r>
          </a:p>
        </p:txBody>
      </p:sp>
    </p:spTree>
    <p:extLst>
      <p:ext uri="{BB962C8B-B14F-4D97-AF65-F5344CB8AC3E}">
        <p14:creationId xmlns:p14="http://schemas.microsoft.com/office/powerpoint/2010/main" val="941259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7383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Simplify flow model by making </a:t>
            </a:r>
            <a:r>
              <a:rPr lang="en-US" b="1" dirty="0"/>
              <a:t>assumptions about motion </a:t>
            </a:r>
            <a:r>
              <a:rPr lang="en-US" dirty="0"/>
              <a:t>in a video  </a:t>
            </a:r>
            <a:endParaRPr lang="en-US" b="1" dirty="0"/>
          </a:p>
          <a:p>
            <a:r>
              <a:rPr lang="en-US" dirty="0"/>
              <a:t>Frame to frame </a:t>
            </a:r>
            <a:r>
              <a:rPr lang="en-US" b="1" dirty="0"/>
              <a:t>motion is small</a:t>
            </a:r>
            <a:r>
              <a:rPr lang="en-US" dirty="0"/>
              <a:t>  </a:t>
            </a:r>
          </a:p>
          <a:p>
            <a:r>
              <a:rPr lang="en-US" dirty="0"/>
              <a:t>Frame to frame </a:t>
            </a:r>
            <a:r>
              <a:rPr lang="en-US" b="1" dirty="0"/>
              <a:t>illumination and color are constant</a:t>
            </a:r>
            <a:r>
              <a:rPr lang="en-US" dirty="0"/>
              <a:t>   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1792747" y="4535473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2411081" y="5468967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3994506" y="3755094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4815019" y="449559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6191766" y="2929178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7232196" y="348072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4942772" y="5436329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2599098" y="6222315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DD9AA9-BDDF-41D1-BE10-D769C3BDC78A}"/>
              </a:ext>
            </a:extLst>
          </p:cNvPr>
          <p:cNvSpPr txBox="1"/>
          <p:nvPr/>
        </p:nvSpPr>
        <p:spPr>
          <a:xfrm>
            <a:off x="7121456" y="4586430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2654688" y="556066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2680801" y="543632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2511464" y="5150967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2171332" y="4992647"/>
            <a:ext cx="39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4942529" y="4226635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4625371" y="4066101"/>
            <a:ext cx="31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V="1">
            <a:off x="7331424" y="3183422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6998970" y="3022888"/>
            <a:ext cx="332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5054101" y="4622506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5080214" y="4498165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7479024" y="3603064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7505137" y="3478723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4402495" y="2782533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AE5BC864-3FCA-4D5B-91CE-506A2B59E373}"/>
              </a:ext>
            </a:extLst>
          </p:cNvPr>
          <p:cNvSpPr/>
          <p:nvPr/>
        </p:nvSpPr>
        <p:spPr>
          <a:xfrm rot="15600942">
            <a:off x="6818692" y="1799728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1557873" y="3227907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Track patch from time step to time step</a:t>
            </a:r>
          </a:p>
        </p:txBody>
      </p:sp>
    </p:spTree>
    <p:extLst>
      <p:ext uri="{BB962C8B-B14F-4D97-AF65-F5344CB8AC3E}">
        <p14:creationId xmlns:p14="http://schemas.microsoft.com/office/powerpoint/2010/main" val="34740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5" grpId="0"/>
      <p:bldP spid="27" grpId="0"/>
      <p:bldP spid="31" grpId="0"/>
      <p:bldP spid="35" grpId="0"/>
      <p:bldP spid="40" grpId="0"/>
      <p:bldP spid="42" grpId="0"/>
      <p:bldP spid="43" grpId="0" animBg="1"/>
      <p:bldP spid="44" grpId="0" animBg="1"/>
      <p:bldP spid="4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15018</TotalTime>
  <Words>3241</Words>
  <Application>Microsoft Office PowerPoint</Application>
  <PresentationFormat>Widescreen</PresentationFormat>
  <Paragraphs>590</Paragraphs>
  <Slides>58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CSCI E-25 Computer Vision</vt:lpstr>
      <vt:lpstr>Optical Flow</vt:lpstr>
      <vt:lpstr>Optical Flow</vt:lpstr>
      <vt:lpstr>Optical Flow</vt:lpstr>
      <vt:lpstr>Optical Flow</vt:lpstr>
      <vt:lpstr>Optical Flow</vt:lpstr>
      <vt:lpstr>Optical Flow vs. Projective Transformation</vt:lpstr>
      <vt:lpstr>The Small Motion Consistency Assumptions</vt:lpstr>
      <vt:lpstr>Small Motion and Consistency Assumptions </vt:lpstr>
      <vt:lpstr>Small Motion and Consistency Assumptions </vt:lpstr>
      <vt:lpstr>Small Motion and Consistency Assumptions </vt:lpstr>
      <vt:lpstr>Small Motion and Consistency Assumptions </vt:lpstr>
      <vt:lpstr>The Lucas-Kanade Algorithm</vt:lpstr>
      <vt:lpstr>The Lucas-Kanade Algorithm  </vt:lpstr>
      <vt:lpstr>The Lucas-Kanade Algorithm  </vt:lpstr>
      <vt:lpstr>The Lucas-Kanade Algorithm  </vt:lpstr>
      <vt:lpstr>Finding spatial gradients</vt:lpstr>
      <vt:lpstr>The Lucas-Kanade Algorithm  </vt:lpstr>
      <vt:lpstr>The Lucas-Kanade Algorithm  </vt:lpstr>
      <vt:lpstr>Gradients and the Lucas-Kanade Algorithm</vt:lpstr>
      <vt:lpstr>Pitfalls of Gradient Based Lucas-Kanade Algorithm</vt:lpstr>
      <vt:lpstr>Pitfalls of gradient-based Lucas-Kanade algorithm</vt:lpstr>
      <vt:lpstr>Properties of spatial gradients </vt:lpstr>
      <vt:lpstr>Properties of spatial gradients</vt:lpstr>
      <vt:lpstr>Properties of spatial gradients</vt:lpstr>
      <vt:lpstr>Properties of spatial gradients</vt:lpstr>
      <vt:lpstr>Properties of spatial gradients </vt:lpstr>
      <vt:lpstr>Dealing with Scale</vt:lpstr>
      <vt:lpstr>Problem with scale</vt:lpstr>
      <vt:lpstr>Multi-Scale Feature Identification</vt:lpstr>
      <vt:lpstr>Iterative Lucas-Kanade Algorithm </vt:lpstr>
      <vt:lpstr>Iterative Lucas-Kanade algorithm </vt:lpstr>
      <vt:lpstr>Iterative Lucas-Kanade algorithm </vt:lpstr>
      <vt:lpstr>The Horn-Shunck Algorithm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TL-L1 Algorithm</vt:lpstr>
      <vt:lpstr>The TV-L1 Algorithm </vt:lpstr>
      <vt:lpstr>The TV-L1 Algorithm </vt:lpstr>
      <vt:lpstr>Evaluation of Optical Flow Models</vt:lpstr>
      <vt:lpstr>Evaluation of optical flow models </vt:lpstr>
      <vt:lpstr>Evaluation of optical flow models 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References for Datasets and Algorithms </vt:lpstr>
      <vt:lpstr>Summary Optical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499</cp:revision>
  <dcterms:created xsi:type="dcterms:W3CDTF">2022-01-24T17:07:03Z</dcterms:created>
  <dcterms:modified xsi:type="dcterms:W3CDTF">2024-04-18T17:41:57Z</dcterms:modified>
</cp:coreProperties>
</file>